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575" r:id="rId2"/>
    <p:sldId id="484" r:id="rId3"/>
    <p:sldId id="634" r:id="rId4"/>
    <p:sldId id="640" r:id="rId5"/>
    <p:sldId id="635" r:id="rId6"/>
    <p:sldId id="636" r:id="rId7"/>
    <p:sldId id="641" r:id="rId8"/>
    <p:sldId id="637" r:id="rId9"/>
    <p:sldId id="529" r:id="rId10"/>
    <p:sldId id="652" r:id="rId11"/>
    <p:sldId id="653" r:id="rId12"/>
    <p:sldId id="654" r:id="rId13"/>
    <p:sldId id="655" r:id="rId14"/>
    <p:sldId id="638" r:id="rId15"/>
    <p:sldId id="656" r:id="rId16"/>
    <p:sldId id="539" r:id="rId17"/>
    <p:sldId id="541" r:id="rId18"/>
    <p:sldId id="639" r:id="rId19"/>
    <p:sldId id="593" r:id="rId20"/>
    <p:sldId id="350" r:id="rId21"/>
    <p:sldId id="643" r:id="rId22"/>
    <p:sldId id="644" r:id="rId23"/>
    <p:sldId id="646" r:id="rId24"/>
    <p:sldId id="648" r:id="rId25"/>
    <p:sldId id="649" r:id="rId26"/>
    <p:sldId id="650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09F"/>
    <a:srgbClr val="FE7948"/>
    <a:srgbClr val="07306B"/>
    <a:srgbClr val="0067C1"/>
    <a:srgbClr val="417FC1"/>
    <a:srgbClr val="5B9BD5"/>
    <a:srgbClr val="9ECAE2"/>
    <a:srgbClr val="ACD7E6"/>
    <a:srgbClr val="EE8A62"/>
    <a:srgbClr val="EB1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5"/>
    <p:restoredTop sz="93620"/>
  </p:normalViewPr>
  <p:slideViewPr>
    <p:cSldViewPr snapToGrid="0" snapToObjects="1">
      <p:cViewPr varScale="1">
        <p:scale>
          <a:sx n="87" d="100"/>
          <a:sy n="87" d="100"/>
        </p:scale>
        <p:origin x="2048" y="488"/>
      </p:cViewPr>
      <p:guideLst/>
    </p:cSldViewPr>
  </p:slideViewPr>
  <p:outlineViewPr>
    <p:cViewPr>
      <p:scale>
        <a:sx n="33" d="100"/>
        <a:sy n="33" d="100"/>
      </p:scale>
      <p:origin x="0" y="-1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4C685-5BA9-FA4B-9DD9-A3F93DC0DFDC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5CDC3-CB32-CF49-8DCD-EA79A1823F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33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3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40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57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02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24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04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90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93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63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27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66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84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2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16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5D65-02ED-E74B-9B0E-738CFAF14570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89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.em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emf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1.jpeg"/><Relationship Id="rId5" Type="http://schemas.openxmlformats.org/officeDocument/2006/relationships/image" Target="../media/image77.png"/><Relationship Id="rId10" Type="http://schemas.openxmlformats.org/officeDocument/2006/relationships/image" Target="../media/image40.png"/><Relationship Id="rId4" Type="http://schemas.openxmlformats.org/officeDocument/2006/relationships/image" Target="../media/image76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gif"/><Relationship Id="rId4" Type="http://schemas.openxmlformats.org/officeDocument/2006/relationships/image" Target="../media/image7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7A650B-4EEF-0D2E-AE07-B32BF897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8" r="3466" b="6871"/>
          <a:stretch/>
        </p:blipFill>
        <p:spPr>
          <a:xfrm>
            <a:off x="6096000" y="1246232"/>
            <a:ext cx="5998866" cy="433831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B67970-E2BD-6942-09A7-9C558E1BD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049" y="347277"/>
            <a:ext cx="11625042" cy="1045844"/>
          </a:xfrm>
        </p:spPr>
        <p:txBody>
          <a:bodyPr>
            <a:noAutofit/>
          </a:bodyPr>
          <a:lstStyle/>
          <a:p>
            <a:pPr algn="l"/>
            <a:r>
              <a:rPr lang="en-CA" sz="4000" b="1" noProof="0" dirty="0">
                <a:solidFill>
                  <a:srgbClr val="30509F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Dynamical neuronal networks </a:t>
            </a:r>
            <a:endParaRPr lang="en-CA" sz="7200" b="1" noProof="0" dirty="0">
              <a:solidFill>
                <a:srgbClr val="30509F"/>
              </a:solidFill>
              <a:latin typeface="Raleway" pitchFamily="2" charset="77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5BA16E-5E72-9F17-0CD8-AEFE12D24B7A}"/>
              </a:ext>
            </a:extLst>
          </p:cNvPr>
          <p:cNvSpPr txBox="1"/>
          <p:nvPr/>
        </p:nvSpPr>
        <p:spPr>
          <a:xfrm>
            <a:off x="1877688" y="3721733"/>
            <a:ext cx="6409062" cy="1610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2000" b="1" dirty="0"/>
              <a:t>Patrick Desrosiers</a:t>
            </a:r>
          </a:p>
          <a:p>
            <a:pPr>
              <a:spcAft>
                <a:spcPts val="200"/>
              </a:spcAft>
            </a:pPr>
            <a:r>
              <a:rPr lang="en-US" sz="1600" dirty="0" err="1"/>
              <a:t>Dynamica</a:t>
            </a:r>
            <a:r>
              <a:rPr lang="en-US" sz="1600" dirty="0"/>
              <a:t> Research Lab </a:t>
            </a:r>
          </a:p>
          <a:p>
            <a:pPr>
              <a:spcAft>
                <a:spcPts val="200"/>
              </a:spcAft>
            </a:pPr>
            <a:r>
              <a:rPr lang="en-US" sz="1600" dirty="0"/>
              <a:t>CERVO Brain Research Center</a:t>
            </a:r>
          </a:p>
          <a:p>
            <a:pPr>
              <a:spcAft>
                <a:spcPts val="200"/>
              </a:spcAft>
            </a:pPr>
            <a:r>
              <a:rPr lang="en-US" sz="1600" dirty="0" err="1"/>
              <a:t>Département</a:t>
            </a:r>
            <a:r>
              <a:rPr lang="en-US" sz="1600" dirty="0"/>
              <a:t> de physique, de genie physique et </a:t>
            </a:r>
            <a:r>
              <a:rPr lang="en-US" sz="1600" dirty="0" err="1"/>
              <a:t>d’optique</a:t>
            </a:r>
            <a:r>
              <a:rPr lang="en-US" sz="1600" dirty="0"/>
              <a:t>, Université Laval</a:t>
            </a:r>
          </a:p>
          <a:p>
            <a:endParaRPr lang="en-US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E9A5D2-E892-55AE-C7AA-EFF2C5ED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5" y="4098727"/>
            <a:ext cx="1275102" cy="4283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FAD86F-698C-584D-4C06-E1CB21652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45" y="3594365"/>
            <a:ext cx="1275102" cy="353324"/>
          </a:xfrm>
          <a:prstGeom prst="rect">
            <a:avLst/>
          </a:prstGeom>
        </p:spPr>
      </p:pic>
      <p:pic>
        <p:nvPicPr>
          <p:cNvPr id="11" name="Picture 4" descr="logo-universite-laval-couleur-transparent | SEVE Formation Canada">
            <a:extLst>
              <a:ext uri="{FF2B5EF4-FFF2-40B4-BE49-F238E27FC236}">
                <a16:creationId xmlns:a16="http://schemas.microsoft.com/office/drawing/2014/main" id="{9950227E-9EEC-8B12-56EA-486A157C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5" y="4678120"/>
            <a:ext cx="1275102" cy="52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EURASMUS Erasmus Mundus | Bordeaux">
            <a:extLst>
              <a:ext uri="{FF2B5EF4-FFF2-40B4-BE49-F238E27FC236}">
                <a16:creationId xmlns:a16="http://schemas.microsoft.com/office/drawing/2014/main" id="{C8D749DB-3551-6DE5-B0DE-90FC0C2D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5" y="1743434"/>
            <a:ext cx="1231772" cy="122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7CB0988B-EDB9-C919-E31E-7E1683DE4A6B}"/>
              </a:ext>
            </a:extLst>
          </p:cNvPr>
          <p:cNvSpPr txBox="1">
            <a:spLocks/>
          </p:cNvSpPr>
          <p:nvPr/>
        </p:nvSpPr>
        <p:spPr>
          <a:xfrm>
            <a:off x="1877688" y="1706556"/>
            <a:ext cx="4712741" cy="1065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50"/>
              </a:spcAft>
            </a:pPr>
            <a:r>
              <a:rPr lang="en-CA" b="1" dirty="0"/>
              <a:t>Neurocomputation Workshop</a:t>
            </a:r>
          </a:p>
          <a:p>
            <a:pPr algn="l">
              <a:spcAft>
                <a:spcPts val="150"/>
              </a:spcAft>
            </a:pPr>
            <a:r>
              <a:rPr lang="en-CA" dirty="0" err="1"/>
              <a:t>Neurasmus</a:t>
            </a:r>
            <a:r>
              <a:rPr lang="en-CA" dirty="0"/>
              <a:t> Summer School</a:t>
            </a:r>
          </a:p>
          <a:p>
            <a:pPr algn="l">
              <a:spcAft>
                <a:spcPts val="150"/>
              </a:spcAft>
            </a:pPr>
            <a:r>
              <a:rPr lang="en-CA" dirty="0"/>
              <a:t>2025 July 2nd - 5th,  Berlin, </a:t>
            </a:r>
            <a:r>
              <a:rPr lang="en-CA" dirty="0">
                <a:highlight>
                  <a:srgbClr val="FFFFFF"/>
                </a:highlight>
              </a:rPr>
              <a:t>Germany</a:t>
            </a:r>
            <a:endParaRPr lang="en-CA" dirty="0"/>
          </a:p>
          <a:p>
            <a:pPr algn="l"/>
            <a:endParaRPr lang="en-CA" sz="1350" b="1" dirty="0"/>
          </a:p>
        </p:txBody>
      </p:sp>
      <p:sp>
        <p:nvSpPr>
          <p:cNvPr id="14" name="Sous-titre 13">
            <a:extLst>
              <a:ext uri="{FF2B5EF4-FFF2-40B4-BE49-F238E27FC236}">
                <a16:creationId xmlns:a16="http://schemas.microsoft.com/office/drawing/2014/main" id="{BE944BA9-56B4-3163-DD07-D779D15B0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162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DCE24B5-E3AE-57E3-9E79-42283808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430" y="0"/>
            <a:ext cx="7155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9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178D59-3FF1-5279-7FE0-1EDC98043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25780"/>
            <a:ext cx="77724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4CD6485-C956-1F88-3EF1-B429C54E0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1339850"/>
            <a:ext cx="6654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2FF515-D862-CB41-8A4B-5ED36CB32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37173"/>
            <a:ext cx="7772400" cy="27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8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4E7A64-ED17-0773-9516-655F35C7B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4" t="29391" r="18273" b="32239"/>
          <a:stretch/>
        </p:blipFill>
        <p:spPr>
          <a:xfrm>
            <a:off x="435164" y="1147887"/>
            <a:ext cx="4774069" cy="384748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E609589-D55E-ED46-A12C-7E228145F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018" y="4186506"/>
            <a:ext cx="8125982" cy="14434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D2A791-FB65-274F-9320-90C1D89521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48"/>
          <a:stretch/>
        </p:blipFill>
        <p:spPr>
          <a:xfrm>
            <a:off x="5396533" y="1985503"/>
            <a:ext cx="6173825" cy="14434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BEF0E5-140E-39AB-A0C2-284F80DDB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748" y="5862486"/>
            <a:ext cx="2514828" cy="43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/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blipFill>
                <a:blip r:embed="rId7"/>
                <a:stretch>
                  <a:fillRect r="-31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/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blipFill>
                <a:blip r:embed="rId8"/>
                <a:stretch>
                  <a:fillRect l="-6250" r="-5000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511F8246-A665-2C21-1045-2596761582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0009" b="2425"/>
          <a:stretch/>
        </p:blipFill>
        <p:spPr>
          <a:xfrm>
            <a:off x="4245364" y="1722524"/>
            <a:ext cx="600387" cy="400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5F5F45-8656-8711-E189-513A64A05114}"/>
              </a:ext>
            </a:extLst>
          </p:cNvPr>
          <p:cNvSpPr/>
          <p:nvPr/>
        </p:nvSpPr>
        <p:spPr>
          <a:xfrm>
            <a:off x="714000" y="345712"/>
            <a:ext cx="4786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Network activity model</a:t>
            </a:r>
          </a:p>
        </p:txBody>
      </p:sp>
    </p:spTree>
    <p:extLst>
      <p:ext uri="{BB962C8B-B14F-4D97-AF65-F5344CB8AC3E}">
        <p14:creationId xmlns:p14="http://schemas.microsoft.com/office/powerpoint/2010/main" val="259384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9D768EA-BFD9-073B-A2C0-53855EB5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30667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749C2CF-E18B-9110-234C-7D0616D36168}"/>
              </a:ext>
            </a:extLst>
          </p:cNvPr>
          <p:cNvSpPr txBox="1"/>
          <p:nvPr/>
        </p:nvSpPr>
        <p:spPr>
          <a:xfrm>
            <a:off x="1714500" y="6288740"/>
            <a:ext cx="2672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Network state at time </a:t>
            </a:r>
            <a:r>
              <a:rPr lang="en-C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B90ED2F-589F-82CE-56D7-A96AD31C63DB}"/>
              </a:ext>
            </a:extLst>
          </p:cNvPr>
          <p:cNvGrpSpPr/>
          <p:nvPr/>
        </p:nvGrpSpPr>
        <p:grpSpPr>
          <a:xfrm>
            <a:off x="4520761" y="6288739"/>
            <a:ext cx="797616" cy="400111"/>
            <a:chOff x="4520761" y="6335489"/>
            <a:chExt cx="797616" cy="40011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916985A-1161-E1DB-42DF-82CB57936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0761" y="6335489"/>
              <a:ext cx="378676" cy="400111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7474C81-08AC-306E-635F-12C16B63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9437" y="6335489"/>
              <a:ext cx="418940" cy="400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762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4E7A64-ED17-0773-9516-655F35C7B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4" t="29391" r="18273" b="32239"/>
          <a:stretch/>
        </p:blipFill>
        <p:spPr>
          <a:xfrm>
            <a:off x="435164" y="1147887"/>
            <a:ext cx="4774069" cy="3847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/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blipFill>
                <a:blip r:embed="rId4"/>
                <a:stretch>
                  <a:fillRect r="-31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/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blipFill>
                <a:blip r:embed="rId5"/>
                <a:stretch>
                  <a:fillRect l="-6250" r="-5000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511F8246-A665-2C21-1045-2596761582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009" b="2425"/>
          <a:stretch/>
        </p:blipFill>
        <p:spPr>
          <a:xfrm>
            <a:off x="4245364" y="1722524"/>
            <a:ext cx="600387" cy="4001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C8C11E-7C3F-94CF-790E-3675163D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426" y="847967"/>
            <a:ext cx="5000760" cy="118993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124833-BDE6-8190-E50B-A5D1A0A13A55}"/>
              </a:ext>
            </a:extLst>
          </p:cNvPr>
          <p:cNvSpPr/>
          <p:nvPr/>
        </p:nvSpPr>
        <p:spPr>
          <a:xfrm>
            <a:off x="8576002" y="1164922"/>
            <a:ext cx="886862" cy="629175"/>
          </a:xfrm>
          <a:prstGeom prst="roundRect">
            <a:avLst/>
          </a:prstGeom>
          <a:noFill/>
          <a:ln w="38100">
            <a:solidFill>
              <a:srgbClr val="FE7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A9B963-10C9-7E15-CC25-0C6924479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777" y="2289903"/>
            <a:ext cx="6224484" cy="13706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D265B4-F03C-D4B1-2FC0-EF4B17F57BDF}"/>
              </a:ext>
            </a:extLst>
          </p:cNvPr>
          <p:cNvSpPr/>
          <p:nvPr/>
        </p:nvSpPr>
        <p:spPr>
          <a:xfrm>
            <a:off x="714000" y="345712"/>
            <a:ext cx="4786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Network activity model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07BF93-9D4A-6ACE-691F-CB53A5E57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5728" y="926764"/>
            <a:ext cx="7000446" cy="118785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99DD10-F8E6-5BB7-ACB8-4ED9A4132328}"/>
              </a:ext>
            </a:extLst>
          </p:cNvPr>
          <p:cNvSpPr txBox="1"/>
          <p:nvPr/>
        </p:nvSpPr>
        <p:spPr>
          <a:xfrm>
            <a:off x="7850115" y="445678"/>
            <a:ext cx="1612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E7948"/>
                </a:solidFill>
              </a:rPr>
              <a:t>Linear regime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202183-5759-8ADC-1E62-E097BE5FFB28}"/>
              </a:ext>
            </a:extLst>
          </p:cNvPr>
          <p:cNvSpPr txBox="1"/>
          <p:nvPr/>
        </p:nvSpPr>
        <p:spPr>
          <a:xfrm>
            <a:off x="3969136" y="4118799"/>
            <a:ext cx="657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 err="1"/>
              <a:t>complex</a:t>
            </a:r>
            <a:r>
              <a:rPr lang="fr-FR" sz="2400" dirty="0"/>
              <a:t> </a:t>
            </a:r>
            <a:r>
              <a:rPr lang="fr-FR" sz="2400" dirty="0" err="1"/>
              <a:t>dynamical</a:t>
            </a:r>
            <a:r>
              <a:rPr lang="fr-FR" sz="2400" dirty="0"/>
              <a:t> system: </a:t>
            </a:r>
          </a:p>
          <a:p>
            <a:r>
              <a:rPr lang="fr-FR" sz="2400" b="1" dirty="0"/>
              <a:t>high </a:t>
            </a:r>
            <a:r>
              <a:rPr lang="fr-FR" sz="2400" b="1" dirty="0" err="1"/>
              <a:t>dimensional</a:t>
            </a:r>
            <a:r>
              <a:rPr lang="fr-FR" sz="2400" dirty="0"/>
              <a:t>, </a:t>
            </a:r>
            <a:r>
              <a:rPr lang="fr-FR" sz="2400" b="1" dirty="0" err="1"/>
              <a:t>heterogeneous</a:t>
            </a:r>
            <a:r>
              <a:rPr lang="fr-FR" sz="2400" dirty="0"/>
              <a:t>, and </a:t>
            </a:r>
            <a:r>
              <a:rPr lang="fr-FR" sz="2400" b="1" dirty="0" err="1"/>
              <a:t>nonlinear</a:t>
            </a:r>
            <a:r>
              <a:rPr lang="fr-FR" sz="2400" dirty="0"/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1A19BD-B25E-745E-EBF4-F4A887A59438}"/>
              </a:ext>
            </a:extLst>
          </p:cNvPr>
          <p:cNvSpPr txBox="1"/>
          <p:nvPr/>
        </p:nvSpPr>
        <p:spPr>
          <a:xfrm>
            <a:off x="3969136" y="4124837"/>
            <a:ext cx="657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noProof="0"/>
              <a:t>This is a </a:t>
            </a:r>
            <a:r>
              <a:rPr lang="en-CA" sz="2400" b="1" noProof="0"/>
              <a:t>complex</a:t>
            </a:r>
            <a:r>
              <a:rPr lang="en-CA" sz="2400" noProof="0"/>
              <a:t> dynamical system: </a:t>
            </a:r>
          </a:p>
          <a:p>
            <a:r>
              <a:rPr lang="en-CA" sz="2400" b="1" noProof="0" dirty="0"/>
              <a:t>high dimensional</a:t>
            </a:r>
            <a:r>
              <a:rPr lang="en-CA" sz="2400" noProof="0" dirty="0"/>
              <a:t>, </a:t>
            </a:r>
            <a:r>
              <a:rPr lang="en-CA" sz="2400" b="1" noProof="0" dirty="0"/>
              <a:t>heterogeneous</a:t>
            </a:r>
            <a:r>
              <a:rPr lang="en-CA" sz="2400" noProof="0" dirty="0"/>
              <a:t>, and </a:t>
            </a:r>
            <a:r>
              <a:rPr lang="en-CA" sz="2400" b="1" noProof="0" dirty="0"/>
              <a:t>linear</a:t>
            </a:r>
            <a:r>
              <a:rPr lang="en-CA" sz="2400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43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4E7A64-ED17-0773-9516-655F35C7B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4" t="29391" r="18273" b="32239"/>
          <a:stretch/>
        </p:blipFill>
        <p:spPr>
          <a:xfrm>
            <a:off x="435164" y="1147887"/>
            <a:ext cx="4774069" cy="3847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/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blipFill>
                <a:blip r:embed="rId4"/>
                <a:stretch>
                  <a:fillRect r="-31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/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blipFill>
                <a:blip r:embed="rId5"/>
                <a:stretch>
                  <a:fillRect l="-6250" r="-5000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511F8246-A665-2C21-1045-2596761582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009" b="2425"/>
          <a:stretch/>
        </p:blipFill>
        <p:spPr>
          <a:xfrm>
            <a:off x="4245364" y="1722524"/>
            <a:ext cx="600387" cy="4001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C8C11E-7C3F-94CF-790E-3675163D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426" y="847967"/>
            <a:ext cx="5000760" cy="118993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124833-BDE6-8190-E50B-A5D1A0A13A55}"/>
              </a:ext>
            </a:extLst>
          </p:cNvPr>
          <p:cNvSpPr/>
          <p:nvPr/>
        </p:nvSpPr>
        <p:spPr>
          <a:xfrm>
            <a:off x="8576002" y="1164922"/>
            <a:ext cx="886862" cy="629175"/>
          </a:xfrm>
          <a:prstGeom prst="roundRect">
            <a:avLst/>
          </a:prstGeom>
          <a:noFill/>
          <a:ln w="38100">
            <a:solidFill>
              <a:srgbClr val="FE7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A9B963-10C9-7E15-CC25-0C6924479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777" y="2289903"/>
            <a:ext cx="6224484" cy="137065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561490-E294-E1DD-80C0-8E7CDDCFE437}"/>
              </a:ext>
            </a:extLst>
          </p:cNvPr>
          <p:cNvSpPr txBox="1"/>
          <p:nvPr/>
        </p:nvSpPr>
        <p:spPr>
          <a:xfrm>
            <a:off x="3969136" y="3989097"/>
            <a:ext cx="684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This </a:t>
            </a:r>
            <a:r>
              <a:rPr lang="en-CA" sz="2400" b="1"/>
              <a:t>deterministic</a:t>
            </a:r>
            <a:r>
              <a:rPr lang="en-CA" sz="2400"/>
              <a:t> dynamical system emerges from the </a:t>
            </a:r>
            <a:r>
              <a:rPr lang="en-CA" sz="2400" b="1"/>
              <a:t>stochastic</a:t>
            </a:r>
            <a:r>
              <a:rPr lang="en-CA" sz="2400"/>
              <a:t> response of neurons to stimuli.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8FB118B-2CBE-79DE-0D6C-89B322D946F4}"/>
              </a:ext>
            </a:extLst>
          </p:cNvPr>
          <p:cNvGrpSpPr/>
          <p:nvPr/>
        </p:nvGrpSpPr>
        <p:grpSpPr>
          <a:xfrm>
            <a:off x="1074537" y="5052059"/>
            <a:ext cx="10042925" cy="1661632"/>
            <a:chOff x="2106092" y="4882596"/>
            <a:chExt cx="10042925" cy="1661632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4C58C5B-BC73-65A3-DECD-A06CA225D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66674" y="5160752"/>
              <a:ext cx="5148129" cy="138347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C80DF16-BD2A-0DC4-1464-7AE9621A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10265" y="5159596"/>
              <a:ext cx="1338679" cy="1276158"/>
            </a:xfrm>
            <a:prstGeom prst="rect">
              <a:avLst/>
            </a:prstGeom>
          </p:spPr>
        </p:pic>
        <p:pic>
          <p:nvPicPr>
            <p:cNvPr id="15" name="Picture 12" descr="Nicolas Doyon | Centre de recherche CERVO">
              <a:extLst>
                <a:ext uri="{FF2B5EF4-FFF2-40B4-BE49-F238E27FC236}">
                  <a16:creationId xmlns:a16="http://schemas.microsoft.com/office/drawing/2014/main" id="{2461FF0E-944A-6481-E616-02D1CAB0BF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4" t="364" r="6135" b="41970"/>
            <a:stretch/>
          </p:blipFill>
          <p:spPr bwMode="auto">
            <a:xfrm>
              <a:off x="3269365" y="5153619"/>
              <a:ext cx="923687" cy="96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33BBEC-4778-0830-8534-141E5DA4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06092" y="5159595"/>
              <a:ext cx="958746" cy="962170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CC38DE1-8AD4-857F-8737-350B6DFD4AFD}"/>
                </a:ext>
              </a:extLst>
            </p:cNvPr>
            <p:cNvSpPr txBox="1"/>
            <p:nvPr/>
          </p:nvSpPr>
          <p:spPr>
            <a:xfrm>
              <a:off x="11419202" y="6219905"/>
              <a:ext cx="729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sensitive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42FE1E6-7A8F-95E3-AD76-07C2B95EEA95}"/>
                </a:ext>
              </a:extLst>
            </p:cNvPr>
            <p:cNvSpPr txBox="1"/>
            <p:nvPr/>
          </p:nvSpPr>
          <p:spPr>
            <a:xfrm>
              <a:off x="9810192" y="6219904"/>
              <a:ext cx="8009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/>
                <a:t>refractory</a:t>
              </a:r>
              <a:endParaRPr lang="fr-FR" sz="1200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17E2BF1-B301-996C-AAE5-05B30E87C593}"/>
                </a:ext>
              </a:extLst>
            </p:cNvPr>
            <p:cNvSpPr txBox="1"/>
            <p:nvPr/>
          </p:nvSpPr>
          <p:spPr>
            <a:xfrm>
              <a:off x="10702060" y="4882596"/>
              <a:ext cx="555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active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C52A9C8-B43E-3554-4C7C-951F6C0BD64E}"/>
              </a:ext>
            </a:extLst>
          </p:cNvPr>
          <p:cNvSpPr/>
          <p:nvPr/>
        </p:nvSpPr>
        <p:spPr>
          <a:xfrm>
            <a:off x="714000" y="345712"/>
            <a:ext cx="4786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Network activity model</a:t>
            </a:r>
          </a:p>
        </p:txBody>
      </p:sp>
    </p:spTree>
    <p:extLst>
      <p:ext uri="{BB962C8B-B14F-4D97-AF65-F5344CB8AC3E}">
        <p14:creationId xmlns:p14="http://schemas.microsoft.com/office/powerpoint/2010/main" val="82288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6DA7BCAA-8954-A48B-D002-7AC42F3ADFAE}"/>
              </a:ext>
            </a:extLst>
          </p:cNvPr>
          <p:cNvSpPr txBox="1"/>
          <p:nvPr/>
        </p:nvSpPr>
        <p:spPr>
          <a:xfrm>
            <a:off x="893378" y="426691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W</a:t>
            </a:r>
            <a:r>
              <a:rPr lang="fr-FR" dirty="0"/>
              <a:t> =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CB80742-971A-F0CA-E371-02F66AFC778C}"/>
                  </a:ext>
                </a:extLst>
              </p:cNvPr>
              <p:cNvSpPr txBox="1"/>
              <p:nvPr/>
            </p:nvSpPr>
            <p:spPr>
              <a:xfrm>
                <a:off x="714000" y="1841707"/>
                <a:ext cx="46221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i="1" noProof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noProof="0" dirty="0"/>
                  <a:t> = 120 neurons, three populations,</a:t>
                </a:r>
              </a:p>
              <a:p>
                <a:r>
                  <a:rPr lang="en-CA" noProof="0" dirty="0"/>
                  <a:t> with negative (inhibition) and positive (excitation) weights.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CB80742-971A-F0CA-E371-02F66AFC7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841707"/>
                <a:ext cx="4622116" cy="923330"/>
              </a:xfrm>
              <a:prstGeom prst="rect">
                <a:avLst/>
              </a:prstGeom>
              <a:blipFill>
                <a:blip r:embed="rId2"/>
                <a:stretch>
                  <a:fillRect l="-1096" t="-1351" b="-9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E68D85E7-1535-8703-6C2C-41ADDEDA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16" y="0"/>
            <a:ext cx="6868634" cy="68686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8198CE-29F8-ED7D-1377-D72D3974C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443" y="2924803"/>
            <a:ext cx="4058156" cy="33203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A5101-A49D-F0ED-102F-4BE2F483A28A}"/>
              </a:ext>
            </a:extLst>
          </p:cNvPr>
          <p:cNvSpPr/>
          <p:nvPr/>
        </p:nvSpPr>
        <p:spPr>
          <a:xfrm>
            <a:off x="714000" y="345712"/>
            <a:ext cx="53351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Network activity model:  </a:t>
            </a:r>
          </a:p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Simple nonlinear example</a:t>
            </a:r>
          </a:p>
        </p:txBody>
      </p:sp>
    </p:spTree>
    <p:extLst>
      <p:ext uri="{BB962C8B-B14F-4D97-AF65-F5344CB8AC3E}">
        <p14:creationId xmlns:p14="http://schemas.microsoft.com/office/powerpoint/2010/main" val="297123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BE07E2A-51CB-E65F-E8D8-563B562308FA}"/>
              </a:ext>
            </a:extLst>
          </p:cNvPr>
          <p:cNvSpPr txBox="1"/>
          <p:nvPr/>
        </p:nvSpPr>
        <p:spPr>
          <a:xfrm>
            <a:off x="505104" y="287581"/>
            <a:ext cx="1143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Two important lessons from neuroscience and network science:</a:t>
            </a:r>
          </a:p>
          <a:p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1. Many structures produce the same function.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1C5498-1D12-6275-D357-C481751E9661}"/>
              </a:ext>
            </a:extLst>
          </p:cNvPr>
          <p:cNvSpPr txBox="1"/>
          <p:nvPr/>
        </p:nvSpPr>
        <p:spPr>
          <a:xfrm>
            <a:off x="5950974" y="2813013"/>
            <a:ext cx="5735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The main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result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of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our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analysis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of the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database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of over 20 million network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models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is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that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similar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network outputs can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generated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with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a large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variety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of combinations of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synaptic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strengths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and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intrinsic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neuronal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properties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 </a:t>
            </a:r>
            <a:endParaRPr lang="en-CA" sz="16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4002A5-B8C3-06FC-4A27-2D510C9B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04" y="2058128"/>
            <a:ext cx="5028018" cy="1293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F2C9FBA-51B0-FD78-3903-60F40EA67CF1}"/>
              </a:ext>
            </a:extLst>
          </p:cNvPr>
          <p:cNvSpPr txBox="1"/>
          <p:nvPr/>
        </p:nvSpPr>
        <p:spPr>
          <a:xfrm>
            <a:off x="5950974" y="4545621"/>
            <a:ext cx="5735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The </a:t>
            </a:r>
            <a:r>
              <a:rPr lang="en-CA" sz="1600" b="1" i="1" dirty="0"/>
              <a:t>true topology is not needed for predicting dynamics </a:t>
            </a:r>
            <a:r>
              <a:rPr lang="en-CA" sz="1600" i="1" dirty="0"/>
              <a:t>on networks, since the </a:t>
            </a:r>
            <a:r>
              <a:rPr lang="en-CA" sz="1600" b="1" i="1" dirty="0"/>
              <a:t>dynamics evolve in a subspace of astonishingly low dimension </a:t>
            </a:r>
            <a:r>
              <a:rPr lang="en-CA" sz="1600" i="1" dirty="0"/>
              <a:t>compared to the size and heterogeneity of the graph.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A6BFCE1-65C3-7476-4612-27D6B799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74" y="1411381"/>
            <a:ext cx="2429037" cy="129349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3DDC214-846F-D863-64EE-390B912D7966}"/>
              </a:ext>
            </a:extLst>
          </p:cNvPr>
          <p:cNvSpPr txBox="1"/>
          <p:nvPr/>
        </p:nvSpPr>
        <p:spPr>
          <a:xfrm>
            <a:off x="8531426" y="1744342"/>
            <a:ext cx="212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dirty="0" err="1">
                <a:effectLst/>
                <a:latin typeface="Minion"/>
              </a:rPr>
              <a:t>Pyloric</a:t>
            </a:r>
            <a:r>
              <a:rPr lang="fr-CA" sz="900" dirty="0">
                <a:effectLst/>
                <a:latin typeface="Minion"/>
              </a:rPr>
              <a:t> </a:t>
            </a:r>
            <a:r>
              <a:rPr lang="fr-CA" sz="900" dirty="0" err="1">
                <a:effectLst/>
                <a:latin typeface="Minion"/>
              </a:rPr>
              <a:t>rhythms</a:t>
            </a:r>
            <a:r>
              <a:rPr lang="fr-CA" sz="900" dirty="0">
                <a:effectLst/>
                <a:latin typeface="Minion"/>
              </a:rPr>
              <a:t> of the </a:t>
            </a:r>
            <a:r>
              <a:rPr lang="fr-CA" sz="900" dirty="0" err="1">
                <a:effectLst/>
                <a:latin typeface="Minion"/>
              </a:rPr>
              <a:t>crustacean</a:t>
            </a:r>
            <a:r>
              <a:rPr lang="fr-CA" sz="900" dirty="0">
                <a:effectLst/>
                <a:latin typeface="Minion"/>
              </a:rPr>
              <a:t> </a:t>
            </a:r>
            <a:r>
              <a:rPr lang="fr-CA" sz="900" dirty="0" err="1">
                <a:effectLst/>
                <a:latin typeface="Minion"/>
              </a:rPr>
              <a:t>stomatogastric</a:t>
            </a:r>
            <a:r>
              <a:rPr lang="fr-CA" sz="900" dirty="0">
                <a:effectLst/>
                <a:latin typeface="Minion"/>
              </a:rPr>
              <a:t> ganglion and a </a:t>
            </a:r>
            <a:r>
              <a:rPr lang="fr-CA" sz="900" dirty="0" err="1">
                <a:effectLst/>
                <a:latin typeface="Minion"/>
              </a:rPr>
              <a:t>simplified</a:t>
            </a:r>
            <a:r>
              <a:rPr lang="fr-CA" sz="900" dirty="0">
                <a:effectLst/>
                <a:latin typeface="Minion"/>
              </a:rPr>
              <a:t> version of </a:t>
            </a:r>
            <a:r>
              <a:rPr lang="fr-CA" sz="900" dirty="0" err="1">
                <a:effectLst/>
                <a:latin typeface="Minion"/>
              </a:rPr>
              <a:t>underlying</a:t>
            </a:r>
            <a:r>
              <a:rPr lang="fr-CA" sz="900" dirty="0">
                <a:effectLst/>
                <a:latin typeface="Minion"/>
              </a:rPr>
              <a:t> neuronal circuit. </a:t>
            </a:r>
            <a:endParaRPr lang="fr-CA" sz="900" dirty="0"/>
          </a:p>
          <a:p>
            <a:endParaRPr lang="en-CA" sz="9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28BBE3-6816-8E90-B388-0863989CA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04" y="4495634"/>
            <a:ext cx="5294554" cy="1169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93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7864080-9F40-E8B5-D576-F6554F194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4" t="29391" r="18273" b="32239"/>
          <a:stretch/>
        </p:blipFill>
        <p:spPr>
          <a:xfrm>
            <a:off x="677455" y="986477"/>
            <a:ext cx="6727437" cy="5421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53F9CF8-DEB8-5855-46BE-F8C92B4BB2E8}"/>
                  </a:ext>
                </a:extLst>
              </p:cNvPr>
              <p:cNvSpPr txBox="1"/>
              <p:nvPr/>
            </p:nvSpPr>
            <p:spPr>
              <a:xfrm>
                <a:off x="6096000" y="2347325"/>
                <a:ext cx="3322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53F9CF8-DEB8-5855-46BE-F8C92B4BB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47325"/>
                <a:ext cx="3322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BED151B-76BE-12A4-94DF-BC3B9871D967}"/>
                  </a:ext>
                </a:extLst>
              </p:cNvPr>
              <p:cNvSpPr txBox="1"/>
              <p:nvPr/>
            </p:nvSpPr>
            <p:spPr>
              <a:xfrm>
                <a:off x="5669459" y="1483675"/>
                <a:ext cx="339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BED151B-76BE-12A4-94DF-BC3B9871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459" y="1483675"/>
                <a:ext cx="339708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BBC3B9F-58B2-EA0E-5EA7-666390A8D412}"/>
                  </a:ext>
                </a:extLst>
              </p:cNvPr>
              <p:cNvSpPr txBox="1"/>
              <p:nvPr/>
            </p:nvSpPr>
            <p:spPr>
              <a:xfrm>
                <a:off x="7013952" y="3117025"/>
                <a:ext cx="390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BBC3B9F-58B2-EA0E-5EA7-666390A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117025"/>
                <a:ext cx="3909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3F0E8E4-05F0-5086-37F1-B6A21CAFB4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9746"/>
          <a:stretch/>
        </p:blipFill>
        <p:spPr>
          <a:xfrm>
            <a:off x="6009167" y="1937271"/>
            <a:ext cx="616172" cy="410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4E38BC-9D86-D1C3-4096-AF3792BA9D0E}"/>
              </a:ext>
            </a:extLst>
          </p:cNvPr>
          <p:cNvSpPr/>
          <p:nvPr/>
        </p:nvSpPr>
        <p:spPr>
          <a:xfrm>
            <a:off x="381000" y="148641"/>
            <a:ext cx="115511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30509F"/>
                </a:solidFill>
                <a:latin typeface="Raleway" pitchFamily="2" charset="77"/>
              </a:rPr>
              <a:t>Reminder: </a:t>
            </a:r>
          </a:p>
          <a:p>
            <a:r>
              <a:rPr lang="en-CA" sz="2800" b="1" dirty="0">
                <a:solidFill>
                  <a:srgbClr val="30509F"/>
                </a:solidFill>
                <a:latin typeface="Raleway" pitchFamily="2" charset="77"/>
              </a:rPr>
              <a:t>Neuronal networks are first modeled as weighted directed graphs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9F4317B-97BF-257A-5E7D-8CBFC36CF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162" y="4287005"/>
            <a:ext cx="5195383" cy="225836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8E4CDD-C98D-004B-54C8-534240968AA9}"/>
              </a:ext>
            </a:extLst>
          </p:cNvPr>
          <p:cNvSpPr txBox="1"/>
          <p:nvPr/>
        </p:nvSpPr>
        <p:spPr>
          <a:xfrm>
            <a:off x="8266471" y="1993641"/>
            <a:ext cx="25034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Synonyms: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Adjacency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Weight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Connectivity matrix</a:t>
            </a:r>
          </a:p>
        </p:txBody>
      </p:sp>
    </p:spTree>
    <p:extLst>
      <p:ext uri="{BB962C8B-B14F-4D97-AF65-F5344CB8AC3E}">
        <p14:creationId xmlns:p14="http://schemas.microsoft.com/office/powerpoint/2010/main" val="3985238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40FA8CC8-4D6C-88EA-42F4-8A8E15998499}"/>
              </a:ext>
            </a:extLst>
          </p:cNvPr>
          <p:cNvGrpSpPr/>
          <p:nvPr/>
        </p:nvGrpSpPr>
        <p:grpSpPr>
          <a:xfrm>
            <a:off x="382794" y="1384300"/>
            <a:ext cx="4928314" cy="1418146"/>
            <a:chOff x="1538816" y="1012222"/>
            <a:chExt cx="9791700" cy="2692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C7938E4-3BBF-B566-F05D-16E6F3A0D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16" y="1012222"/>
              <a:ext cx="9791700" cy="2425700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B9997FCE-8E81-30C9-C706-8FB18BB3F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49" y="3437922"/>
              <a:ext cx="3568700" cy="266700"/>
            </a:xfrm>
            <a:prstGeom prst="rect">
              <a:avLst/>
            </a:prstGeom>
          </p:spPr>
        </p:pic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2DA21B03-0C2B-7F70-1B35-24303D0FC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93" y="2802446"/>
            <a:ext cx="2581255" cy="2920161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5DCC19C8-4BDA-5082-D964-46DE8551BEDD}"/>
              </a:ext>
            </a:extLst>
          </p:cNvPr>
          <p:cNvGrpSpPr/>
          <p:nvPr/>
        </p:nvGrpSpPr>
        <p:grpSpPr>
          <a:xfrm>
            <a:off x="7445610" y="1248532"/>
            <a:ext cx="4318793" cy="2130042"/>
            <a:chOff x="927100" y="1187450"/>
            <a:chExt cx="10337800" cy="49323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6E478A8-4A19-7D62-B5F1-FDDFEB84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100" y="1187450"/>
              <a:ext cx="10337800" cy="4483100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4868DB6-333F-E9DE-D819-87CF2B2D9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2738" y="5670550"/>
              <a:ext cx="4647730" cy="449223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C606C58-5FBF-E87F-4B59-446E33D0D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619" y="3184575"/>
            <a:ext cx="3392206" cy="1941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C321AF-E1F8-40E9-2BC2-56939337D927}"/>
              </a:ext>
            </a:extLst>
          </p:cNvPr>
          <p:cNvSpPr txBox="1"/>
          <p:nvPr/>
        </p:nvSpPr>
        <p:spPr>
          <a:xfrm>
            <a:off x="505104" y="287581"/>
            <a:ext cx="1143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Two important learned lessons from neuroscience and network science:</a:t>
            </a:r>
          </a:p>
          <a:p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2. Neuronal activity lies on a low-dimensional manifold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8EF9E0-4811-3B1F-B112-D145BE061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5910" y="3510258"/>
            <a:ext cx="3763297" cy="1715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4669E2-DF94-5754-C18F-B3C17836D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648" y="5576554"/>
            <a:ext cx="4628994" cy="1182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95DD30-49C1-3022-5D94-CCBED8B378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5610" y="5584444"/>
            <a:ext cx="4363597" cy="88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71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CC168DC-84B4-7CEB-4FDD-8969DFA51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7" y="1703820"/>
            <a:ext cx="11896826" cy="378258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3A252C0-E844-82A3-206C-AE32469CB100}"/>
              </a:ext>
            </a:extLst>
          </p:cNvPr>
          <p:cNvSpPr txBox="1"/>
          <p:nvPr/>
        </p:nvSpPr>
        <p:spPr>
          <a:xfrm>
            <a:off x="9436100" y="5486400"/>
            <a:ext cx="25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Vyas et al. Annu. Rev. </a:t>
            </a:r>
            <a:r>
              <a:rPr lang="en-CA" sz="1200" dirty="0" err="1"/>
              <a:t>Neurosci</a:t>
            </a:r>
            <a:r>
              <a:rPr lang="en-CA" sz="1200" dirty="0"/>
              <a:t>. 2020.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6BBE1-3B10-424C-58ED-A91C471DD3AC}"/>
              </a:ext>
            </a:extLst>
          </p:cNvPr>
          <p:cNvSpPr/>
          <p:nvPr/>
        </p:nvSpPr>
        <p:spPr>
          <a:xfrm>
            <a:off x="341239" y="153452"/>
            <a:ext cx="86308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What is the space of the neuronal activity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947CBA-0596-9B65-548D-CFBF06697FA4}"/>
              </a:ext>
            </a:extLst>
          </p:cNvPr>
          <p:cNvSpPr txBox="1"/>
          <p:nvPr/>
        </p:nvSpPr>
        <p:spPr>
          <a:xfrm>
            <a:off x="533400" y="5903099"/>
            <a:ext cx="10700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 principle, the activity (firing rate)</a:t>
            </a:r>
            <a:r>
              <a:rPr lang="en-CA" sz="2400" i="1" dirty="0"/>
              <a:t> </a:t>
            </a:r>
            <a:r>
              <a:rPr lang="en-CA" sz="2400" dirty="0"/>
              <a:t>of</a:t>
            </a:r>
            <a:r>
              <a:rPr lang="en-CA" sz="2400" i="1" dirty="0"/>
              <a:t> N </a:t>
            </a:r>
            <a:r>
              <a:rPr lang="en-CA" sz="2400" dirty="0"/>
              <a:t>neurons spans a space of dimensionality </a:t>
            </a:r>
            <a:r>
              <a:rPr lang="en-CA" sz="2400" i="1" dirty="0"/>
              <a:t>N.</a:t>
            </a:r>
            <a:r>
              <a:rPr lang="en-CA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65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45B277E-6A16-5920-81BD-1DDFE14C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1219200"/>
            <a:ext cx="11407497" cy="422115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7793B19-DC75-251A-9440-2B7271A2BB82}"/>
              </a:ext>
            </a:extLst>
          </p:cNvPr>
          <p:cNvSpPr txBox="1"/>
          <p:nvPr/>
        </p:nvSpPr>
        <p:spPr>
          <a:xfrm>
            <a:off x="9435278" y="5500300"/>
            <a:ext cx="25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Vyas et al. Annu. Rev. </a:t>
            </a:r>
            <a:r>
              <a:rPr lang="en-CA" sz="1200" dirty="0" err="1"/>
              <a:t>Neurosci</a:t>
            </a:r>
            <a:r>
              <a:rPr lang="en-CA" sz="1200" dirty="0"/>
              <a:t>. 2020.</a:t>
            </a:r>
          </a:p>
        </p:txBody>
      </p:sp>
    </p:spTree>
    <p:extLst>
      <p:ext uri="{BB962C8B-B14F-4D97-AF65-F5344CB8AC3E}">
        <p14:creationId xmlns:p14="http://schemas.microsoft.com/office/powerpoint/2010/main" val="374794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14E34B-27BD-09CE-7CAA-C362DDBB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89" y="1778000"/>
            <a:ext cx="9844422" cy="330199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2B9F481-C483-4B8D-08B2-DF5EF5AE2D30}"/>
              </a:ext>
            </a:extLst>
          </p:cNvPr>
          <p:cNvSpPr txBox="1"/>
          <p:nvPr/>
        </p:nvSpPr>
        <p:spPr>
          <a:xfrm>
            <a:off x="9448800" y="4941499"/>
            <a:ext cx="25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Vyas et al. Annu. Rev. </a:t>
            </a:r>
            <a:r>
              <a:rPr lang="en-CA" sz="1200" dirty="0" err="1"/>
              <a:t>Neurosci</a:t>
            </a:r>
            <a:r>
              <a:rPr lang="en-CA" sz="1200" dirty="0"/>
              <a:t>. 2020.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4D5EF-D37C-BCA1-FF92-8521B60A0CB8}"/>
              </a:ext>
            </a:extLst>
          </p:cNvPr>
          <p:cNvSpPr/>
          <p:nvPr/>
        </p:nvSpPr>
        <p:spPr>
          <a:xfrm>
            <a:off x="341239" y="153452"/>
            <a:ext cx="950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What is the dimension of the neuronal activity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EC29484-BB72-48B2-BBB3-500836CE5AC3}"/>
                  </a:ext>
                </a:extLst>
              </p:cNvPr>
              <p:cNvSpPr txBox="1"/>
              <p:nvPr/>
            </p:nvSpPr>
            <p:spPr>
              <a:xfrm>
                <a:off x="661146" y="5795862"/>
                <a:ext cx="108697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In a real neuronal network, we expect the dimensionality for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sz="2400" i="1" dirty="0"/>
                  <a:t> </a:t>
                </a:r>
                <a:r>
                  <a:rPr lang="en-CA" sz="2400" dirty="0"/>
                  <a:t>neurons to be </a:t>
                </a:r>
                <a:r>
                  <a:rPr lang="en-CA" sz="2400" i="1" dirty="0"/>
                  <a:t>n 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sz="2400" i="1" dirty="0"/>
                  <a:t>.</a:t>
                </a:r>
                <a:r>
                  <a:rPr lang="en-CA" sz="2400" dirty="0"/>
                  <a:t> 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EC29484-BB72-48B2-BBB3-500836CE5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46" y="5795862"/>
                <a:ext cx="10869707" cy="461665"/>
              </a:xfrm>
              <a:prstGeom prst="rect">
                <a:avLst/>
              </a:prstGeom>
              <a:blipFill>
                <a:blip r:embed="rId3"/>
                <a:stretch>
                  <a:fillRect l="-816" t="-8108" b="-297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3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5A5101-A49D-F0ED-102F-4BE2F483A28A}"/>
              </a:ext>
            </a:extLst>
          </p:cNvPr>
          <p:cNvSpPr/>
          <p:nvPr/>
        </p:nvSpPr>
        <p:spPr>
          <a:xfrm>
            <a:off x="104401" y="73316"/>
            <a:ext cx="75282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noProof="0">
                <a:solidFill>
                  <a:srgbClr val="30509F"/>
                </a:solidFill>
                <a:latin typeface="Raleway" pitchFamily="2" charset="77"/>
              </a:rPr>
              <a:t>Revealing low dimensional dynamics with PCA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63318D-3953-19BE-7EA2-1E47FCA4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29" y="1150534"/>
            <a:ext cx="3313347" cy="26529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FEE7A3-5491-3A93-62C8-5A212EE2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49" y="3842898"/>
            <a:ext cx="3538102" cy="28863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72B001-4A6F-0CF4-6728-3D287DC88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885" y="0"/>
            <a:ext cx="4188116" cy="418811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D863BC1-A42B-21AF-0C38-260C0B1D9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74" y="3545024"/>
            <a:ext cx="4748764" cy="341664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F20D13F-1D6A-CFE2-64A6-88EAEB44E19B}"/>
              </a:ext>
            </a:extLst>
          </p:cNvPr>
          <p:cNvSpPr txBox="1"/>
          <p:nvPr/>
        </p:nvSpPr>
        <p:spPr>
          <a:xfrm>
            <a:off x="279817" y="1862839"/>
            <a:ext cx="190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Network structure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44CF941-65DB-11D5-EEB2-B5F7D1211B79}"/>
              </a:ext>
            </a:extLst>
          </p:cNvPr>
          <p:cNvSpPr txBox="1"/>
          <p:nvPr/>
        </p:nvSpPr>
        <p:spPr>
          <a:xfrm>
            <a:off x="6351402" y="1862839"/>
            <a:ext cx="185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Simulated activity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726762-1448-F797-FB90-B521581E50BE}"/>
              </a:ext>
            </a:extLst>
          </p:cNvPr>
          <p:cNvSpPr txBox="1"/>
          <p:nvPr/>
        </p:nvSpPr>
        <p:spPr>
          <a:xfrm>
            <a:off x="356085" y="491673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 series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E12AA3-1CCD-35EF-348F-4351E904A717}"/>
              </a:ext>
            </a:extLst>
          </p:cNvPr>
          <p:cNvSpPr txBox="1"/>
          <p:nvPr/>
        </p:nvSpPr>
        <p:spPr>
          <a:xfrm>
            <a:off x="8513349" y="6055090"/>
            <a:ext cx="220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1d periodic trajectory</a:t>
            </a:r>
          </a:p>
        </p:txBody>
      </p:sp>
    </p:spTree>
    <p:extLst>
      <p:ext uri="{BB962C8B-B14F-4D97-AF65-F5344CB8AC3E}">
        <p14:creationId xmlns:p14="http://schemas.microsoft.com/office/powerpoint/2010/main" val="32098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A8C00A6-4191-AFE3-BA9C-DBA0E08B64B7}"/>
              </a:ext>
            </a:extLst>
          </p:cNvPr>
          <p:cNvSpPr txBox="1"/>
          <p:nvPr/>
        </p:nvSpPr>
        <p:spPr>
          <a:xfrm>
            <a:off x="714000" y="5380794"/>
            <a:ext cx="4448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/>
              <a:t>Predictability: Does the flap of a butterfly's wing in Brazil set off a tornado in Texas?</a:t>
            </a:r>
            <a:r>
              <a:rPr lang="fr-CA" i="1" dirty="0"/>
              <a:t> </a:t>
            </a:r>
          </a:p>
          <a:p>
            <a:r>
              <a:rPr lang="fr-CA" b="1" dirty="0"/>
              <a:t>Edward Lorenz</a:t>
            </a:r>
            <a:r>
              <a:rPr lang="fr-CA" dirty="0"/>
              <a:t>, American Association for the </a:t>
            </a:r>
            <a:r>
              <a:rPr lang="fr-CA" dirty="0" err="1"/>
              <a:t>Advancement</a:t>
            </a:r>
            <a:r>
              <a:rPr lang="fr-CA" dirty="0"/>
              <a:t> of Science, 1972</a:t>
            </a:r>
            <a:endParaRPr lang="en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67B613-8C72-033E-E226-91118C8C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"/>
          <a:stretch/>
        </p:blipFill>
        <p:spPr>
          <a:xfrm>
            <a:off x="1782020" y="2495501"/>
            <a:ext cx="2884005" cy="277541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625635-3EC5-D519-29EE-0C94C41A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5476"/>
            <a:ext cx="5851288" cy="1714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EE946DF-EF01-48EA-71A6-08E7284647AB}"/>
              </a:ext>
            </a:extLst>
          </p:cNvPr>
          <p:cNvSpPr txBox="1"/>
          <p:nvPr/>
        </p:nvSpPr>
        <p:spPr>
          <a:xfrm>
            <a:off x="686823" y="1195986"/>
            <a:ext cx="5685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Chaos: Small differences in initial conditions lead to exponentially diverging outcomes, making long-term prediction impossible despite the system being deterministic.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5C85C-0117-FA6F-2551-EEFAE55C495A}"/>
              </a:ext>
            </a:extLst>
          </p:cNvPr>
          <p:cNvSpPr/>
          <p:nvPr/>
        </p:nvSpPr>
        <p:spPr>
          <a:xfrm>
            <a:off x="714000" y="345712"/>
            <a:ext cx="1132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Yet another important behaviour: Chaos!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C1953B6-9C0B-86A1-C592-9E75FC6C9419}"/>
              </a:ext>
            </a:extLst>
          </p:cNvPr>
          <p:cNvSpPr txBox="1"/>
          <p:nvPr/>
        </p:nvSpPr>
        <p:spPr>
          <a:xfrm>
            <a:off x="6096000" y="4268108"/>
            <a:ext cx="585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Random neural networks with strong excitatory inhibitory</a:t>
            </a:r>
          </a:p>
          <a:p>
            <a:pPr algn="ctr"/>
            <a:r>
              <a:rPr lang="en-CA" dirty="0"/>
              <a:t>connections tend to be chaotic.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911B9F3-6B5D-8025-CC2F-71503C494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367" y="5045316"/>
            <a:ext cx="4448554" cy="6998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68A45A-F90E-55FA-C05C-4A1ED28B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978" y="5796009"/>
            <a:ext cx="1755331" cy="36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F77525-90F4-697C-2823-672244D1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2012950"/>
            <a:ext cx="3467100" cy="28321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03B80D2-870E-94A2-55D8-66975CC0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95" y="621792"/>
            <a:ext cx="5757513" cy="5614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FE7440F-0FD6-CD02-87F5-CB0CF91BA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145" y="697584"/>
            <a:ext cx="7614855" cy="546283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A717992-282C-B813-0853-5B7261E6C474}"/>
              </a:ext>
            </a:extLst>
          </p:cNvPr>
          <p:cNvSpPr txBox="1"/>
          <p:nvPr/>
        </p:nvSpPr>
        <p:spPr>
          <a:xfrm>
            <a:off x="1089992" y="1460500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 = 200 neurons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89AFCA4-98FA-C01C-6DF1-F27075042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0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3483B-E781-4CEF-FF22-3D967DC7F436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FCB5F1-35F0-3BB8-6DF5-19A33774C53B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6" name="Picture 2" descr="Nobel Prize - Wikipedia">
            <a:extLst>
              <a:ext uri="{FF2B5EF4-FFF2-40B4-BE49-F238E27FC236}">
                <a16:creationId xmlns:a16="http://schemas.microsoft.com/office/drawing/2014/main" id="{07AF7FBC-76E0-4FEB-9377-9FA5C073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4698148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0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277244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McCulloch</a:t>
            </a:r>
            <a:r>
              <a:rPr lang="fr-CA" sz="2000" b="1" dirty="0"/>
              <a:t> &amp; </a:t>
            </a:r>
            <a:r>
              <a:rPr lang="fr-CA" sz="2000" b="1" dirty="0" err="1"/>
              <a:t>Pitts</a:t>
            </a:r>
            <a:r>
              <a:rPr lang="fr-CA" sz="2000" b="1" dirty="0"/>
              <a:t> (1943)</a:t>
            </a:r>
            <a:endParaRPr lang="fr-F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Wilson &amp; Cowan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Cohen &amp; </a:t>
            </a:r>
            <a:r>
              <a:rPr lang="fr-CA" sz="2000" dirty="0" err="1"/>
              <a:t>Grossberg</a:t>
            </a:r>
            <a:r>
              <a:rPr lang="fr-CA" sz="2000" dirty="0"/>
              <a:t> 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b="1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03483B-E781-4CEF-FF22-3D967DC7F436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30509F"/>
                </a:solidFill>
                <a:latin typeface="Raleway" pitchFamily="2" charset="77"/>
              </a:rPr>
              <a:t>Neuronal </a:t>
            </a:r>
            <a:r>
              <a:rPr lang="fr-FR" sz="3200" b="1" dirty="0" err="1">
                <a:solidFill>
                  <a:srgbClr val="30509F"/>
                </a:solidFill>
                <a:latin typeface="Raleway" pitchFamily="2" charset="77"/>
              </a:rPr>
              <a:t>activity</a:t>
            </a:r>
            <a:r>
              <a:rPr lang="fr-FR" sz="3200" b="1" dirty="0">
                <a:solidFill>
                  <a:srgbClr val="30509F"/>
                </a:solidFill>
                <a:latin typeface="Raleway" pitchFamily="2" charset="77"/>
              </a:rPr>
              <a:t> </a:t>
            </a:r>
            <a:r>
              <a:rPr lang="fr-FR" sz="3200" b="1" dirty="0" err="1">
                <a:solidFill>
                  <a:srgbClr val="30509F"/>
                </a:solidFill>
                <a:latin typeface="Raleway" pitchFamily="2" charset="77"/>
              </a:rPr>
              <a:t>models</a:t>
            </a:r>
            <a:endParaRPr lang="fr-FR" sz="3200" b="1" dirty="0">
              <a:solidFill>
                <a:srgbClr val="30509F"/>
              </a:solidFill>
              <a:latin typeface="Raleway" pitchFamily="2" charset="77"/>
            </a:endParaRPr>
          </a:p>
        </p:txBody>
      </p:sp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2CB904F-E987-F74D-D325-B416694C7D86}"/>
              </a:ext>
            </a:extLst>
          </p:cNvPr>
          <p:cNvSpPr txBox="1"/>
          <p:nvPr/>
        </p:nvSpPr>
        <p:spPr>
          <a:xfrm>
            <a:off x="5248895" y="2660960"/>
            <a:ext cx="6681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dirty="0">
                <a:effectLst/>
                <a:highlight>
                  <a:srgbClr val="FFFFFF"/>
                </a:highlight>
                <a:latin typeface="TimesNewRomanPSMT"/>
              </a:rPr>
              <a:t>Will be studied during out next computer lab:</a:t>
            </a:r>
          </a:p>
          <a:p>
            <a:pPr algn="ctr"/>
            <a:r>
              <a:rPr lang="en-CA" sz="2400" b="1" dirty="0">
                <a:effectLst/>
                <a:highlight>
                  <a:srgbClr val="FFFFFF"/>
                </a:highlight>
                <a:latin typeface="TimesNewRomanPSMT"/>
              </a:rPr>
              <a:t>Attractors and Hopfield networks. </a:t>
            </a:r>
            <a:endParaRPr lang="en-CA" sz="2400" b="1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F6CA6BB-B65C-55CD-AB21-FC80B2DE7F82}"/>
              </a:ext>
            </a:extLst>
          </p:cNvPr>
          <p:cNvSpPr/>
          <p:nvPr/>
        </p:nvSpPr>
        <p:spPr>
          <a:xfrm>
            <a:off x="5248895" y="2612766"/>
            <a:ext cx="6282047" cy="879192"/>
          </a:xfrm>
          <a:prstGeom prst="roundRect">
            <a:avLst/>
          </a:prstGeom>
          <a:noFill/>
          <a:ln w="38100">
            <a:solidFill>
              <a:srgbClr val="FE7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Nobel Prize - Wikipedia">
            <a:extLst>
              <a:ext uri="{FF2B5EF4-FFF2-40B4-BE49-F238E27FC236}">
                <a16:creationId xmlns:a16="http://schemas.microsoft.com/office/drawing/2014/main" id="{5FE8E27E-D580-79E0-3EB8-73972C16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4698148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85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2E6586-BE6E-06A2-D2BC-A21CE5D4FC7C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3E8F50-78A9-9CAA-C496-4AEBB841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089" y="4322638"/>
            <a:ext cx="6210112" cy="218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174F7C0-7214-943F-AD71-1D0D531D6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52" y="1693003"/>
            <a:ext cx="5424186" cy="2382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5AAA20F-122F-00CD-9F7C-AD9D066B7454}"/>
              </a:ext>
            </a:extLst>
          </p:cNvPr>
          <p:cNvSpPr txBox="1"/>
          <p:nvPr/>
        </p:nvSpPr>
        <p:spPr>
          <a:xfrm>
            <a:off x="6034052" y="861367"/>
            <a:ext cx="5424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Characterized as continuous-nonlinear, firing-rate or rate-based models </a:t>
            </a:r>
          </a:p>
        </p:txBody>
      </p:sp>
      <p:pic>
        <p:nvPicPr>
          <p:cNvPr id="3" name="Picture 2" descr="Nobel Prize - Wikipedia">
            <a:extLst>
              <a:ext uri="{FF2B5EF4-FFF2-40B4-BE49-F238E27FC236}">
                <a16:creationId xmlns:a16="http://schemas.microsoft.com/office/drawing/2014/main" id="{EDC34465-F599-22DD-2E70-B8F425F1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4698148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3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80290F4-2EE1-13DA-54E7-D2A2CE75B509}"/>
              </a:ext>
            </a:extLst>
          </p:cNvPr>
          <p:cNvGrpSpPr/>
          <p:nvPr/>
        </p:nvGrpSpPr>
        <p:grpSpPr>
          <a:xfrm>
            <a:off x="4817393" y="2859645"/>
            <a:ext cx="3513708" cy="883952"/>
            <a:chOff x="4817393" y="2859645"/>
            <a:chExt cx="3513708" cy="883952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44B3F3C-6A2B-224A-6D0F-6335E901C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393" y="2859645"/>
              <a:ext cx="3513708" cy="883952"/>
            </a:xfrm>
            <a:prstGeom prst="rect">
              <a:avLst/>
            </a:prstGeom>
          </p:spPr>
        </p:pic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0108A511-EF01-A982-9EA5-01EB5A876382}"/>
                </a:ext>
              </a:extLst>
            </p:cNvPr>
            <p:cNvSpPr/>
            <p:nvPr/>
          </p:nvSpPr>
          <p:spPr>
            <a:xfrm>
              <a:off x="4817481" y="2859645"/>
              <a:ext cx="3294673" cy="856677"/>
            </a:xfrm>
            <a:prstGeom prst="roundRect">
              <a:avLst/>
            </a:prstGeom>
            <a:noFill/>
            <a:ln w="38100">
              <a:solidFill>
                <a:srgbClr val="FE7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BFA5B7-8109-C435-D7D6-29D2A9FB0684}"/>
              </a:ext>
            </a:extLst>
          </p:cNvPr>
          <p:cNvGrpSpPr/>
          <p:nvPr/>
        </p:nvGrpSpPr>
        <p:grpSpPr>
          <a:xfrm>
            <a:off x="8373685" y="3665517"/>
            <a:ext cx="3636298" cy="2781242"/>
            <a:chOff x="8373685" y="3665517"/>
            <a:chExt cx="3636298" cy="2781242"/>
          </a:xfrm>
        </p:grpSpPr>
        <p:pic>
          <p:nvPicPr>
            <p:cNvPr id="6" name="Picture 2" descr="Sigmoid function - Wikipedia">
              <a:extLst>
                <a:ext uri="{FF2B5EF4-FFF2-40B4-BE49-F238E27FC236}">
                  <a16:creationId xmlns:a16="http://schemas.microsoft.com/office/drawing/2014/main" id="{B839F6D0-A3C7-3AAC-D1C4-A4E1EB39C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3685" y="3851449"/>
              <a:ext cx="3636298" cy="242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38EB03C-97FC-5400-484D-0D51B579A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88846" y="3665517"/>
              <a:ext cx="461394" cy="31664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25BCDD5-BF7A-0F4F-4642-8B905B4D2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88846" y="6104534"/>
              <a:ext cx="390350" cy="34222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6C259FE-5E47-E226-BABB-4C23E10E2BBA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30509F"/>
                </a:solidFill>
                <a:latin typeface="Raleway" pitchFamily="2" charset="77"/>
              </a:rPr>
              <a:t>Neuronal </a:t>
            </a:r>
            <a:r>
              <a:rPr lang="fr-FR" sz="3200" b="1" dirty="0" err="1">
                <a:solidFill>
                  <a:srgbClr val="30509F"/>
                </a:solidFill>
                <a:latin typeface="Raleway" pitchFamily="2" charset="77"/>
              </a:rPr>
              <a:t>activity</a:t>
            </a:r>
            <a:r>
              <a:rPr lang="fr-FR" sz="3200" b="1" dirty="0">
                <a:solidFill>
                  <a:srgbClr val="30509F"/>
                </a:solidFill>
                <a:latin typeface="Raleway" pitchFamily="2" charset="77"/>
              </a:rPr>
              <a:t> </a:t>
            </a:r>
            <a:r>
              <a:rPr lang="fr-FR" sz="3200" b="1" dirty="0" err="1">
                <a:solidFill>
                  <a:srgbClr val="30509F"/>
                </a:solidFill>
                <a:latin typeface="Raleway" pitchFamily="2" charset="77"/>
              </a:rPr>
              <a:t>models</a:t>
            </a:r>
            <a:endParaRPr lang="fr-FR" sz="3200" b="1" dirty="0">
              <a:solidFill>
                <a:srgbClr val="30509F"/>
              </a:solidFill>
              <a:latin typeface="Raleway" pitchFamily="2" charset="77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00677E-EC9D-D778-CDC3-A8BF68A99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847"/>
          <a:stretch/>
        </p:blipFill>
        <p:spPr>
          <a:xfrm>
            <a:off x="4686290" y="1723422"/>
            <a:ext cx="6851727" cy="5275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1E2C639-E728-35C0-3446-CE2C7BA42C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847"/>
          <a:stretch/>
        </p:blipFill>
        <p:spPr>
          <a:xfrm>
            <a:off x="4723108" y="1182823"/>
            <a:ext cx="6773234" cy="521480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384F991-19C9-711D-DCE1-D30FA0F55F80}"/>
              </a:ext>
            </a:extLst>
          </p:cNvPr>
          <p:cNvCxnSpPr>
            <a:cxnSpLocks/>
          </p:cNvCxnSpPr>
          <p:nvPr/>
        </p:nvCxnSpPr>
        <p:spPr>
          <a:xfrm>
            <a:off x="7861300" y="3545297"/>
            <a:ext cx="0" cy="9759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682CEF1-AE51-F165-F3A4-D5217D16E42C}"/>
              </a:ext>
            </a:extLst>
          </p:cNvPr>
          <p:cNvSpPr txBox="1"/>
          <p:nvPr/>
        </p:nvSpPr>
        <p:spPr>
          <a:xfrm>
            <a:off x="7246958" y="4521954"/>
            <a:ext cx="122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Threshold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D9BEE2F-E352-1261-CEA7-6396B23BA567}"/>
              </a:ext>
            </a:extLst>
          </p:cNvPr>
          <p:cNvCxnSpPr>
            <a:cxnSpLocks/>
          </p:cNvCxnSpPr>
          <p:nvPr/>
        </p:nvCxnSpPr>
        <p:spPr>
          <a:xfrm>
            <a:off x="6883400" y="3497047"/>
            <a:ext cx="0" cy="18750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B4794C11-2F91-6AFE-BACE-38D5312B6980}"/>
              </a:ext>
            </a:extLst>
          </p:cNvPr>
          <p:cNvSpPr txBox="1"/>
          <p:nvPr/>
        </p:nvSpPr>
        <p:spPr>
          <a:xfrm>
            <a:off x="6096000" y="5407851"/>
            <a:ext cx="188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Activation function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A456B57-060C-EC9F-D2CC-080DBA774EB4}"/>
              </a:ext>
            </a:extLst>
          </p:cNvPr>
          <p:cNvSpPr/>
          <p:nvPr/>
        </p:nvSpPr>
        <p:spPr>
          <a:xfrm>
            <a:off x="9690100" y="4272226"/>
            <a:ext cx="986607" cy="1319537"/>
          </a:xfrm>
          <a:prstGeom prst="roundRect">
            <a:avLst/>
          </a:prstGeom>
          <a:noFill/>
          <a:ln w="38100">
            <a:solidFill>
              <a:srgbClr val="FE7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434F3B-3FB8-4A0C-1965-1016999DFC68}"/>
              </a:ext>
            </a:extLst>
          </p:cNvPr>
          <p:cNvSpPr txBox="1"/>
          <p:nvPr/>
        </p:nvSpPr>
        <p:spPr>
          <a:xfrm>
            <a:off x="9305995" y="3403676"/>
            <a:ext cx="1612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E7948"/>
                </a:solidFill>
              </a:rPr>
              <a:t>Linear regime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30FAB6-DBC1-7C66-ED9B-EC687E563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4767" y="5839858"/>
            <a:ext cx="3378975" cy="8187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0ABE885-6A33-528A-3DDB-313070AF41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7518" y="2903146"/>
            <a:ext cx="4368478" cy="811747"/>
          </a:xfrm>
          <a:prstGeom prst="rect">
            <a:avLst/>
          </a:prstGeom>
        </p:spPr>
      </p:pic>
      <p:pic>
        <p:nvPicPr>
          <p:cNvPr id="21" name="Picture 2" descr="Nobel Prize - Wikipedia">
            <a:extLst>
              <a:ext uri="{FF2B5EF4-FFF2-40B4-BE49-F238E27FC236}">
                <a16:creationId xmlns:a16="http://schemas.microsoft.com/office/drawing/2014/main" id="{3A5957FF-42D2-3968-C90B-B8142E53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4698148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6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  <p:bldP spid="22" grpId="1"/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igmoid function - Wikipedia">
            <a:extLst>
              <a:ext uri="{FF2B5EF4-FFF2-40B4-BE49-F238E27FC236}">
                <a16:creationId xmlns:a16="http://schemas.microsoft.com/office/drawing/2014/main" id="{B839F6D0-A3C7-3AAC-D1C4-A4E1EB39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85" y="3851449"/>
            <a:ext cx="3636298" cy="242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05E142E1-2ADD-6758-67C7-D542CD2D971B}"/>
              </a:ext>
            </a:extLst>
          </p:cNvPr>
          <p:cNvGrpSpPr/>
          <p:nvPr/>
        </p:nvGrpSpPr>
        <p:grpSpPr>
          <a:xfrm>
            <a:off x="4644615" y="2659624"/>
            <a:ext cx="6851727" cy="1136603"/>
            <a:chOff x="4644615" y="2659624"/>
            <a:chExt cx="6851727" cy="113660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1AC15C9-5CAC-DDBE-A779-5411B4CD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615" y="2659624"/>
              <a:ext cx="6851727" cy="1136603"/>
            </a:xfrm>
            <a:prstGeom prst="rect">
              <a:avLst/>
            </a:prstGeom>
          </p:spPr>
        </p:pic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0108A511-EF01-A982-9EA5-01EB5A876382}"/>
                </a:ext>
              </a:extLst>
            </p:cNvPr>
            <p:cNvSpPr/>
            <p:nvPr/>
          </p:nvSpPr>
          <p:spPr>
            <a:xfrm>
              <a:off x="4817481" y="2859645"/>
              <a:ext cx="3294673" cy="856677"/>
            </a:xfrm>
            <a:prstGeom prst="roundRect">
              <a:avLst/>
            </a:prstGeom>
            <a:noFill/>
            <a:ln w="38100">
              <a:solidFill>
                <a:srgbClr val="FE7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C38EB03C-97FC-5400-484D-0D51B579A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846" y="3665517"/>
            <a:ext cx="461394" cy="3166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25BCDD5-BF7A-0F4F-4642-8B905B4D2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1742" y="6078952"/>
            <a:ext cx="390350" cy="3422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2E6586-BE6E-06A2-D2BC-A21CE5D4FC7C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C4905-473D-09F9-EE2A-5FC4946D0E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847"/>
          <a:stretch/>
        </p:blipFill>
        <p:spPr>
          <a:xfrm>
            <a:off x="4686290" y="1723422"/>
            <a:ext cx="6851727" cy="5275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E1F030B-6DB4-530C-32D9-876C88BAB9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847"/>
          <a:stretch/>
        </p:blipFill>
        <p:spPr>
          <a:xfrm>
            <a:off x="4723108" y="1182823"/>
            <a:ext cx="6773234" cy="52148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A844D01-0EF2-58C7-0DF9-CA7703F419A7}"/>
              </a:ext>
            </a:extLst>
          </p:cNvPr>
          <p:cNvCxnSpPr/>
          <p:nvPr/>
        </p:nvCxnSpPr>
        <p:spPr>
          <a:xfrm>
            <a:off x="7861300" y="3543300"/>
            <a:ext cx="0" cy="977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F26602E-F25B-5619-4593-336B34D992EB}"/>
              </a:ext>
            </a:extLst>
          </p:cNvPr>
          <p:cNvSpPr txBox="1"/>
          <p:nvPr/>
        </p:nvSpPr>
        <p:spPr>
          <a:xfrm>
            <a:off x="7246958" y="452120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Threshold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3B18A02-6E8A-FBAE-7E56-E34EC10A8E20}"/>
              </a:ext>
            </a:extLst>
          </p:cNvPr>
          <p:cNvCxnSpPr/>
          <p:nvPr/>
        </p:nvCxnSpPr>
        <p:spPr>
          <a:xfrm>
            <a:off x="4991248" y="3543300"/>
            <a:ext cx="0" cy="977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56B0E42-60FC-765A-AFC3-FB2C6AB0B728}"/>
              </a:ext>
            </a:extLst>
          </p:cNvPr>
          <p:cNvSpPr txBox="1"/>
          <p:nvPr/>
        </p:nvSpPr>
        <p:spPr>
          <a:xfrm>
            <a:off x="4376906" y="4521200"/>
            <a:ext cx="151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 constant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8E76A21-9CAF-22C9-0C1D-56095F4B3256}"/>
              </a:ext>
            </a:extLst>
          </p:cNvPr>
          <p:cNvCxnSpPr>
            <a:cxnSpLocks/>
          </p:cNvCxnSpPr>
          <p:nvPr/>
        </p:nvCxnSpPr>
        <p:spPr>
          <a:xfrm>
            <a:off x="7166066" y="3543300"/>
            <a:ext cx="0" cy="14760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8710E8A-D85D-5F2B-E3F8-81521EA5244A}"/>
              </a:ext>
            </a:extLst>
          </p:cNvPr>
          <p:cNvSpPr txBox="1"/>
          <p:nvPr/>
        </p:nvSpPr>
        <p:spPr>
          <a:xfrm>
            <a:off x="6756673" y="5019346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Weight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CD1D5F3-8955-F67C-A94B-640B5705B9C2}"/>
              </a:ext>
            </a:extLst>
          </p:cNvPr>
          <p:cNvCxnSpPr>
            <a:cxnSpLocks/>
          </p:cNvCxnSpPr>
          <p:nvPr/>
        </p:nvCxnSpPr>
        <p:spPr>
          <a:xfrm>
            <a:off x="6649020" y="3543300"/>
            <a:ext cx="0" cy="21318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A0390D2D-1847-FD6D-6675-52DA811E75F6}"/>
              </a:ext>
            </a:extLst>
          </p:cNvPr>
          <p:cNvSpPr txBox="1"/>
          <p:nvPr/>
        </p:nvSpPr>
        <p:spPr>
          <a:xfrm>
            <a:off x="5431537" y="5675177"/>
            <a:ext cx="218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Activation amplitude</a:t>
            </a:r>
          </a:p>
        </p:txBody>
      </p:sp>
      <p:pic>
        <p:nvPicPr>
          <p:cNvPr id="19" name="Picture 2" descr="Nobel Prize - Wikipedia">
            <a:extLst>
              <a:ext uri="{FF2B5EF4-FFF2-40B4-BE49-F238E27FC236}">
                <a16:creationId xmlns:a16="http://schemas.microsoft.com/office/drawing/2014/main" id="{18A07BB0-2B78-45A7-C383-8190FB08A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4698148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DA0F6A-96CF-7114-4ECB-139FB437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0" y="1216404"/>
            <a:ext cx="3513708" cy="8839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8A4454-FF5B-52B3-49AD-5FDB7A3D0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12" y="2318544"/>
            <a:ext cx="5469779" cy="21879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C301CA-B320-CD04-F146-D9E5D0533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013" y="4512912"/>
            <a:ext cx="5469779" cy="21879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08EE64-404E-FF63-CEA5-D5E352899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762" y="5424388"/>
            <a:ext cx="990600" cy="36495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2505BC-268B-C8AA-3243-379F6DB5E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762" y="3213652"/>
            <a:ext cx="990600" cy="4306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7ADAE2-7491-C79A-A120-C88044DBC063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BD35A0-D6A3-B44C-4D0B-DE52D8849582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6" name="Picture 2" descr="Nobel Prize - Wikipedia">
            <a:extLst>
              <a:ext uri="{FF2B5EF4-FFF2-40B4-BE49-F238E27FC236}">
                <a16:creationId xmlns:a16="http://schemas.microsoft.com/office/drawing/2014/main" id="{B063E2DC-4B8F-BB11-793A-C4ED83FB6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4698148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294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DA0F6A-96CF-7114-4ECB-139FB437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0" y="1216404"/>
            <a:ext cx="3513708" cy="8839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4443C8-D495-860E-F445-01308E90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340" y="2100356"/>
            <a:ext cx="5947328" cy="39648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05A5B2-5577-C735-A153-A70AB395E105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  <p:pic>
        <p:nvPicPr>
          <p:cNvPr id="3" name="Picture 2" descr="Nobel Prize - Wikipedia">
            <a:extLst>
              <a:ext uri="{FF2B5EF4-FFF2-40B4-BE49-F238E27FC236}">
                <a16:creationId xmlns:a16="http://schemas.microsoft.com/office/drawing/2014/main" id="{A3B7BDDC-5CCC-828F-BE07-4F39FAB69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95" y="4698148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E310D5E-9F19-8817-B041-AA7727C7ED5C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348413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14778</TotalTime>
  <Words>825</Words>
  <Application>Microsoft Macintosh PowerPoint</Application>
  <PresentationFormat>Grand écran</PresentationFormat>
  <Paragraphs>157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Minion</vt:lpstr>
      <vt:lpstr>Raleway</vt:lpstr>
      <vt:lpstr>Times New Roman</vt:lpstr>
      <vt:lpstr>TimesNewRomanPSMT</vt:lpstr>
      <vt:lpstr>Thème Office</vt:lpstr>
      <vt:lpstr>Dynamical neuronal networks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Inference of Neural Networks: - A complete deep learning pipeline -</dc:title>
  <dc:creator>Mohamed Bahdine</dc:creator>
  <cp:lastModifiedBy>Patrick Desrosiers</cp:lastModifiedBy>
  <cp:revision>301</cp:revision>
  <dcterms:created xsi:type="dcterms:W3CDTF">2018-08-21T16:58:14Z</dcterms:created>
  <dcterms:modified xsi:type="dcterms:W3CDTF">2025-07-04T06:26:22Z</dcterms:modified>
</cp:coreProperties>
</file>